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7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4EB00-B24A-3E46-B9A2-FD05D4A06510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8934C-0C3D-3541-AF2F-6FEDB5704B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8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8934C-0C3D-3541-AF2F-6FEDB5704B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088D-D6B8-B140-BEE9-8B06E811F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F3693-BDB4-5C4C-B9DE-595EAB3D0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D9BE-5662-6E49-9CF7-1536017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27C0F-7B7A-7948-B8A9-1548A1A5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5603-1161-3B48-8247-4DF74152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4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ABC4-FB8A-9245-AD9B-AF007884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D5EC8-23F3-854B-B4DF-76E5E4E5E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F24A-6331-4243-BF3D-2B1034EA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E27E-6D1C-C94D-8552-C80AF485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86B4-0909-1644-8F8E-5011ADAA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16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0B9369-8E02-934D-A97F-DC151FA83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04CA9-C21E-524C-8069-35CE2234D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A240-224D-F44E-8ECF-DE6F7623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F7B-EAD3-C64B-87AC-4431A68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174B-068A-CA47-80FF-34D2AF6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1E9D-AB60-7641-94FE-696F521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38B6-943B-0F4D-9E96-FD2965A6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37608-8AD8-AE45-899D-B4BB689E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9347-4572-7E4F-B8F0-22D25B71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67DD5-699D-6746-BC1D-7CBCFD49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23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D465-7188-D747-B207-D82D509E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98E99-347E-A94E-9ECB-1C819541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FBEB-0D67-F243-B4D7-5B45B88E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C445B-587B-2E4D-B1E4-14F2EBD9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8F56-E587-9945-BA29-5D470E4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4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E749-F876-D343-9CDA-CB331BEC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D031-7418-BC48-BB70-88A9D14DC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21BAF-AF7A-DB4A-BED4-F516DECAC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8F3DC-C072-3F42-95A9-61B9360F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0476-D4EF-6F41-B709-3C09BECA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0EDE2-7241-674E-8BEE-403C5FA4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2F9D-6875-1449-91C4-59FC4401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96CA3-DB1F-C644-B88E-7B0503D6F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0D3F2-691E-4F42-BFCC-1E6E19EF9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63FF7-D433-0249-839F-F50EC7879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2085-ADA4-3945-A431-09FA0620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E6E36-C09E-3F4F-B6F9-FB46595A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14F7C-4DBD-3248-A4B1-0B0946F7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5F220-6733-3D4D-9C34-92A0C017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7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93BB-FF20-E841-83B3-15E3F761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816C8-BFED-8A4A-93CF-56E475E3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05CFB-08B3-104E-8EE4-CD626D2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BA6C0-2C00-1D40-9118-C2A8B4F4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59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CB0FA-D580-A94C-AC38-4DA84583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C46CB-64F9-0640-8CB2-602FD13B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D169-F32A-5E43-81DE-DF41FFA3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13AF-27BC-7B4C-90D7-5A0F1BB3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B7E4-E1BE-534D-B879-A9F72D15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AFD09-8F94-1846-AD11-8F92171DA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68751-AA1A-9847-82C6-73C46ED7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4CA2-AA38-0940-AF7B-53E4BFCE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A26A8-790D-0243-BA7F-28432529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59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91BF-B554-604A-A38B-A3A04A2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5BA46-16D4-D94E-BBA8-F3AC8513E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C17B2-EFB5-2443-BD37-EB6FC6CCC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17BE5-E448-5545-8FB4-2E48886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FF8C4-5ED5-D642-9058-B4B9885A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4881-E0B0-7445-A56C-D69CD665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9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66F34-BA5B-7444-841B-94FE6618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C8A0D-0DDD-DB49-A37D-7BBA1F56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98CA7-FDDD-2645-B7CA-153AC873C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EF56-B828-5D4F-8DDA-60543DB8416C}" type="datetimeFigureOut">
              <a:rPr lang="en-GB" smtClean="0"/>
              <a:t>22/04/2021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80FD6-41C9-6344-A541-C1710995C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1198-F0C0-3C44-A8D1-2AA3531D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24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55FFB9-9243-2349-8DE1-BDD2528F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99" y="4995970"/>
            <a:ext cx="2862868" cy="1308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A29432-4AFD-C74E-B97C-BC3188B2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" y="3245999"/>
            <a:ext cx="2135631" cy="11390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B42ACB-B56F-6240-AA4F-7A0207F78EE7}"/>
              </a:ext>
            </a:extLst>
          </p:cNvPr>
          <p:cNvGrpSpPr/>
          <p:nvPr/>
        </p:nvGrpSpPr>
        <p:grpSpPr>
          <a:xfrm>
            <a:off x="9166001" y="2714235"/>
            <a:ext cx="5733143" cy="4015377"/>
            <a:chOff x="-618395" y="636318"/>
            <a:chExt cx="14155535" cy="6108299"/>
          </a:xfrm>
        </p:grpSpPr>
        <p:pic>
          <p:nvPicPr>
            <p:cNvPr id="27" name="Picture 2" descr="Risultati immagini per global">
              <a:extLst>
                <a:ext uri="{FF2B5EF4-FFF2-40B4-BE49-F238E27FC236}">
                  <a16:creationId xmlns:a16="http://schemas.microsoft.com/office/drawing/2014/main" id="{97704C25-EDDC-644C-8B3B-6CC9AD068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9793" y="2257410"/>
              <a:ext cx="3176756" cy="1208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isultati immagini per germany">
              <a:extLst>
                <a:ext uri="{FF2B5EF4-FFF2-40B4-BE49-F238E27FC236}">
                  <a16:creationId xmlns:a16="http://schemas.microsoft.com/office/drawing/2014/main" id="{4E5B805F-0CCE-4B42-8B4F-12C2E24CA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208" y="2328313"/>
              <a:ext cx="2857115" cy="1190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isultati immagini per regression model">
              <a:extLst>
                <a:ext uri="{FF2B5EF4-FFF2-40B4-BE49-F238E27FC236}">
                  <a16:creationId xmlns:a16="http://schemas.microsoft.com/office/drawing/2014/main" id="{BD465314-0BB6-5F44-A6CE-4B18C2CCB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819" y="636318"/>
              <a:ext cx="1821774" cy="120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034AC8-F7E9-A947-8CE1-29E71B8B8D57}"/>
                </a:ext>
              </a:extLst>
            </p:cNvPr>
            <p:cNvSpPr/>
            <p:nvPr/>
          </p:nvSpPr>
          <p:spPr>
            <a:xfrm>
              <a:off x="-618395" y="3501097"/>
              <a:ext cx="14155535" cy="468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/>
                <a:t>Day-</a:t>
              </a:r>
              <a:r>
                <a:rPr lang="nl-NL" sz="1400" dirty="0" err="1"/>
                <a:t>timg</a:t>
              </a:r>
              <a:r>
                <a:rPr lang="nl-NL" sz="1400" dirty="0"/>
                <a:t>, </a:t>
              </a:r>
              <a:r>
                <a:rPr lang="nl-NL" sz="1400" dirty="0" err="1"/>
                <a:t>Night</a:t>
              </a:r>
              <a:r>
                <a:rPr lang="nl-NL" sz="1400" dirty="0"/>
                <a:t>-time, </a:t>
              </a:r>
              <a:r>
                <a:rPr lang="nl-NL" sz="1400" dirty="0" err="1"/>
                <a:t>weekday</a:t>
              </a:r>
              <a:r>
                <a:rPr lang="nl-NL" sz="1400" dirty="0"/>
                <a:t>, weekend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AD4EF6-24E7-2A4F-A922-54710F7FE076}"/>
                </a:ext>
              </a:extLst>
            </p:cNvPr>
            <p:cNvSpPr/>
            <p:nvPr/>
          </p:nvSpPr>
          <p:spPr>
            <a:xfrm>
              <a:off x="-473697" y="1841085"/>
              <a:ext cx="6705680" cy="468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400" dirty="0"/>
                <a:t>Global models Vs. National models</a:t>
              </a:r>
            </a:p>
          </p:txBody>
        </p:sp>
        <p:pic>
          <p:nvPicPr>
            <p:cNvPr id="32" name="Picture 10" descr="Risultati immagini per day">
              <a:extLst>
                <a:ext uri="{FF2B5EF4-FFF2-40B4-BE49-F238E27FC236}">
                  <a16:creationId xmlns:a16="http://schemas.microsoft.com/office/drawing/2014/main" id="{E7F59B3E-BF15-124D-8FC3-A6C005F7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082" y="4102456"/>
              <a:ext cx="2206542" cy="129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Risultati immagini per night">
              <a:extLst>
                <a:ext uri="{FF2B5EF4-FFF2-40B4-BE49-F238E27FC236}">
                  <a16:creationId xmlns:a16="http://schemas.microsoft.com/office/drawing/2014/main" id="{CD00C09A-EB5F-CE47-B9C9-A7E708353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5773" y="5454343"/>
              <a:ext cx="2143045" cy="129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A32C47F-4C2A-A746-B77B-01B68C0D3909}"/>
              </a:ext>
            </a:extLst>
          </p:cNvPr>
          <p:cNvSpPr/>
          <p:nvPr/>
        </p:nvSpPr>
        <p:spPr>
          <a:xfrm>
            <a:off x="9206327" y="2043593"/>
            <a:ext cx="2865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Ensemble tree vs. Regularised linear regression vs. </a:t>
            </a:r>
            <a:r>
              <a:rPr lang="en-NL" sz="1400" dirty="0"/>
              <a:t>Hierarchical modelling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1A3461-B07E-E547-A5BB-603EA20E550C}"/>
              </a:ext>
            </a:extLst>
          </p:cNvPr>
          <p:cNvSpPr/>
          <p:nvPr/>
        </p:nvSpPr>
        <p:spPr>
          <a:xfrm>
            <a:off x="2214253" y="418388"/>
            <a:ext cx="8139199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Global, high-resolution statistical modelling of </a:t>
            </a:r>
            <a:r>
              <a:rPr lang="en-NL" sz="1600" b="1" dirty="0"/>
              <a:t>NO</a:t>
            </a:r>
            <a:r>
              <a:rPr lang="en-GB" sz="1600" b="1" baseline="-25000" dirty="0"/>
              <a:t>2</a:t>
            </a:r>
          </a:p>
          <a:p>
            <a:pPr algn="ctr"/>
            <a:endParaRPr lang="en-GB" sz="1200" b="1" baseline="-25000" dirty="0"/>
          </a:p>
          <a:p>
            <a:pPr algn="ctr"/>
            <a:r>
              <a:rPr lang="nl-NL" sz="1200" dirty="0"/>
              <a:t>Meng Lu1, Oliver Schmitz1, Kees de Hoogh2,3, Perry Hystad4, Luke Knibbs5, Derek Karssenberg1</a:t>
            </a:r>
          </a:p>
          <a:p>
            <a:pPr algn="ctr"/>
            <a:r>
              <a:rPr lang="nl-NL" sz="700" dirty="0"/>
              <a:t>1 </a:t>
            </a:r>
            <a:r>
              <a:rPr lang="nl-NL" sz="700" dirty="0" err="1"/>
              <a:t>Department</a:t>
            </a:r>
            <a:r>
              <a:rPr lang="nl-NL" sz="700" dirty="0"/>
              <a:t> of </a:t>
            </a:r>
            <a:r>
              <a:rPr lang="nl-NL" sz="700" dirty="0" err="1"/>
              <a:t>Physical</a:t>
            </a:r>
            <a:r>
              <a:rPr lang="nl-NL" sz="700" dirty="0"/>
              <a:t> </a:t>
            </a:r>
            <a:r>
              <a:rPr lang="nl-NL" sz="700" dirty="0" err="1"/>
              <a:t>Geography</a:t>
            </a:r>
            <a:r>
              <a:rPr lang="nl-NL" sz="700" dirty="0"/>
              <a:t>, Utrecht University, </a:t>
            </a:r>
            <a:r>
              <a:rPr lang="nl-NL" sz="700" dirty="0" err="1"/>
              <a:t>the</a:t>
            </a:r>
            <a:r>
              <a:rPr lang="nl-NL" sz="700" dirty="0"/>
              <a:t> Netherlands</a:t>
            </a:r>
          </a:p>
          <a:p>
            <a:pPr algn="ctr"/>
            <a:r>
              <a:rPr lang="nl-NL" sz="700" dirty="0"/>
              <a:t>2 Swiss </a:t>
            </a:r>
            <a:r>
              <a:rPr lang="nl-NL" sz="700" dirty="0" err="1"/>
              <a:t>Tropical</a:t>
            </a:r>
            <a:r>
              <a:rPr lang="nl-NL" sz="700" dirty="0"/>
              <a:t> </a:t>
            </a:r>
            <a:r>
              <a:rPr lang="nl-NL" sz="700" dirty="0" err="1"/>
              <a:t>and</a:t>
            </a:r>
            <a:r>
              <a:rPr lang="nl-NL" sz="700" dirty="0"/>
              <a:t> Public Health </a:t>
            </a:r>
            <a:r>
              <a:rPr lang="nl-NL" sz="700" dirty="0" err="1"/>
              <a:t>Institute</a:t>
            </a:r>
            <a:r>
              <a:rPr lang="nl-NL" sz="700" dirty="0"/>
              <a:t>, </a:t>
            </a:r>
            <a:r>
              <a:rPr lang="nl-NL" sz="700" dirty="0" err="1"/>
              <a:t>Basel</a:t>
            </a:r>
            <a:r>
              <a:rPr lang="nl-NL" sz="700" dirty="0"/>
              <a:t>, Switzerland</a:t>
            </a:r>
          </a:p>
          <a:p>
            <a:pPr algn="ctr"/>
            <a:r>
              <a:rPr lang="nl-NL" sz="700" dirty="0"/>
              <a:t>3 University of </a:t>
            </a:r>
            <a:r>
              <a:rPr lang="nl-NL" sz="700" dirty="0" err="1"/>
              <a:t>Basel</a:t>
            </a:r>
            <a:r>
              <a:rPr lang="nl-NL" sz="700" dirty="0"/>
              <a:t>, </a:t>
            </a:r>
            <a:r>
              <a:rPr lang="nl-NL" sz="700" dirty="0" err="1"/>
              <a:t>Basel</a:t>
            </a:r>
            <a:r>
              <a:rPr lang="nl-NL" sz="700" dirty="0"/>
              <a:t>, Switzerland</a:t>
            </a:r>
          </a:p>
          <a:p>
            <a:pPr algn="ctr"/>
            <a:r>
              <a:rPr lang="nl-NL" sz="700" dirty="0"/>
              <a:t>4 Oregon state University, USA</a:t>
            </a:r>
          </a:p>
          <a:p>
            <a:pPr algn="ctr"/>
            <a:r>
              <a:rPr lang="nl-NL" sz="700" dirty="0"/>
              <a:t>5 The University of Queensland, Australia</a:t>
            </a:r>
          </a:p>
          <a:p>
            <a:pPr algn="ctr"/>
            <a:endParaRPr lang="nl-NL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68C049-B078-8A4F-A814-1ADE87AAE913}"/>
              </a:ext>
            </a:extLst>
          </p:cNvPr>
          <p:cNvSpPr/>
          <p:nvPr/>
        </p:nvSpPr>
        <p:spPr>
          <a:xfrm>
            <a:off x="509282" y="1656089"/>
            <a:ext cx="11682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 err="1">
                <a:solidFill>
                  <a:srgbClr val="0070C0"/>
                </a:solidFill>
              </a:rPr>
              <a:t>Motivation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Maps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                            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Methods</a:t>
            </a:r>
            <a:r>
              <a:rPr lang="nl-NL" sz="1400" b="1" dirty="0">
                <a:solidFill>
                  <a:srgbClr val="0070C0"/>
                </a:solidFill>
              </a:rPr>
              <a:t>      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D8828-1366-9F4C-B871-5A16B8A6A9C5}"/>
              </a:ext>
            </a:extLst>
          </p:cNvPr>
          <p:cNvSpPr/>
          <p:nvPr/>
        </p:nvSpPr>
        <p:spPr>
          <a:xfrm>
            <a:off x="468780" y="4568036"/>
            <a:ext cx="2743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3C10A5-BDA2-FF44-8DE6-4565CCD2EE85}"/>
              </a:ext>
            </a:extLst>
          </p:cNvPr>
          <p:cNvSpPr/>
          <p:nvPr/>
        </p:nvSpPr>
        <p:spPr>
          <a:xfrm>
            <a:off x="344277" y="6315046"/>
            <a:ext cx="29928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err="1"/>
              <a:t>Predictiors</a:t>
            </a:r>
            <a:r>
              <a:rPr lang="nl-NL" sz="1100" dirty="0"/>
              <a:t>: </a:t>
            </a:r>
            <a:r>
              <a:rPr lang="nl-NL" sz="1100" dirty="0" err="1"/>
              <a:t>road</a:t>
            </a:r>
            <a:r>
              <a:rPr lang="nl-NL" sz="1100" dirty="0"/>
              <a:t> </a:t>
            </a:r>
            <a:r>
              <a:rPr lang="nl-NL" sz="1100" dirty="0" err="1"/>
              <a:t>density</a:t>
            </a:r>
            <a:r>
              <a:rPr lang="nl-NL" sz="1100" dirty="0"/>
              <a:t>, </a:t>
            </a:r>
            <a:r>
              <a:rPr lang="nl-NL" sz="1100" dirty="0" err="1"/>
              <a:t>industry</a:t>
            </a:r>
            <a:r>
              <a:rPr lang="nl-NL" sz="1100" dirty="0"/>
              <a:t> </a:t>
            </a:r>
            <a:r>
              <a:rPr lang="nl-NL" sz="1100" dirty="0" err="1"/>
              <a:t>areas</a:t>
            </a:r>
            <a:r>
              <a:rPr lang="nl-NL" sz="1100" dirty="0"/>
              <a:t> (OSM),  ECMWF ERA5-Land, </a:t>
            </a:r>
            <a:r>
              <a:rPr lang="nl-NL" sz="1100" dirty="0" err="1"/>
              <a:t>Radiation</a:t>
            </a:r>
            <a:r>
              <a:rPr lang="nl-NL" sz="1100" dirty="0"/>
              <a:t>, </a:t>
            </a:r>
            <a:r>
              <a:rPr lang="nl-NL" sz="1100" dirty="0" err="1"/>
              <a:t>Tropomi</a:t>
            </a:r>
            <a:r>
              <a:rPr lang="nl-NL" sz="1100" dirty="0"/>
              <a:t>, </a:t>
            </a:r>
            <a:r>
              <a:rPr lang="nl-NL" sz="1100" dirty="0" err="1"/>
              <a:t>Nightlight</a:t>
            </a:r>
            <a:r>
              <a:rPr lang="nl-NL" sz="1100" dirty="0"/>
              <a:t>, DEM, </a:t>
            </a:r>
            <a:r>
              <a:rPr lang="nl-NL" sz="1100" dirty="0" err="1"/>
              <a:t>Population</a:t>
            </a:r>
            <a:r>
              <a:rPr lang="nl-NL" sz="1100" dirty="0"/>
              <a:t>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9EB-C059-3244-A65E-338A3A02A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384" y="2357885"/>
            <a:ext cx="5195232" cy="1938746"/>
          </a:xfrm>
          <a:prstGeom prst="rect">
            <a:avLst/>
          </a:prstGeom>
        </p:spPr>
      </p:pic>
      <p:pic>
        <p:nvPicPr>
          <p:cNvPr id="1028" name="Picture 4" descr="Convolutional Neural Network - MATLAB &amp; Simulink">
            <a:extLst>
              <a:ext uri="{FF2B5EF4-FFF2-40B4-BE49-F238E27FC236}">
                <a16:creationId xmlns:a16="http://schemas.microsoft.com/office/drawing/2014/main" id="{34270E8D-D2BC-1742-A688-2FD7A7CB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67" y="2824410"/>
            <a:ext cx="997084" cy="59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ekend Vs Weekday Choice Road Sign Concept, Flat Design Stock Photo,  Picture And Royalty Free Image. Image 36075734.">
            <a:extLst>
              <a:ext uri="{FF2B5EF4-FFF2-40B4-BE49-F238E27FC236}">
                <a16:creationId xmlns:a16="http://schemas.microsoft.com/office/drawing/2014/main" id="{EA7D3815-1D6F-464A-896C-79741596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09" y="5120292"/>
            <a:ext cx="1722664" cy="17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E41E-F12F-B540-ADD9-813A26C61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89" y="227143"/>
            <a:ext cx="1969193" cy="623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91A2E-67D4-D549-9158-2A6E55606B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889" y="1925925"/>
            <a:ext cx="2287891" cy="1139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18689-CE41-F947-947D-3CAA808EC66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820" t="8552" r="17909" b="9188"/>
          <a:stretch/>
        </p:blipFill>
        <p:spPr>
          <a:xfrm>
            <a:off x="6523673" y="4318436"/>
            <a:ext cx="1562684" cy="2524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99140-DFAD-3346-BBFF-65D62C13B43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279" t="8727" r="58955" b="9013"/>
          <a:stretch/>
        </p:blipFill>
        <p:spPr>
          <a:xfrm>
            <a:off x="4933556" y="4318436"/>
            <a:ext cx="1116279" cy="252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</TotalTime>
  <Words>121</Words>
  <Application>Microsoft Macintosh PowerPoint</Application>
  <PresentationFormat>Widescreen</PresentationFormat>
  <Paragraphs>15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lu</dc:creator>
  <cp:lastModifiedBy>meng lu</cp:lastModifiedBy>
  <cp:revision>17</cp:revision>
  <dcterms:created xsi:type="dcterms:W3CDTF">2021-04-22T09:10:30Z</dcterms:created>
  <dcterms:modified xsi:type="dcterms:W3CDTF">2021-04-25T15:32:12Z</dcterms:modified>
</cp:coreProperties>
</file>